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38" r:id="rId3"/>
    <p:sldId id="375" r:id="rId4"/>
    <p:sldId id="281" r:id="rId5"/>
    <p:sldId id="354" r:id="rId6"/>
    <p:sldId id="288" r:id="rId7"/>
    <p:sldId id="355" r:id="rId8"/>
    <p:sldId id="334" r:id="rId9"/>
    <p:sldId id="296" r:id="rId10"/>
    <p:sldId id="268" r:id="rId11"/>
    <p:sldId id="343" r:id="rId12"/>
    <p:sldId id="383" r:id="rId13"/>
    <p:sldId id="36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73C9DA-06BB-44C7-8DB0-B868DC29C9FE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C9FF606-7D5E-4197-A2E6-61C957FE21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B70D1F-4EA9-43CC-B6B5-9C17C3D2349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Lopez’ definition. What are you doing in your district to foster hope in your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B3C9-C0BD-4111-A1F9-58F6518948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1" y="4344025"/>
            <a:ext cx="5485158" cy="41144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ea typeface="ＭＳ Ｐゴシック" pitchFamily="34" charset="-128"/>
              </a:rPr>
              <a:t>The KAH culture scan has been administered to adults working with youth and this is what the aggregate results are telling us – </a:t>
            </a:r>
          </a:p>
          <a:p>
            <a:r>
              <a:rPr lang="en-US" sz="1100" dirty="0" smtClean="0">
                <a:ea typeface="ＭＳ Ｐゴシック" pitchFamily="34" charset="-128"/>
              </a:rPr>
              <a:t>Only 53% of the adults surveyed can circle a 10. Slightly more than half say they believe in all kids no exceptions and when you begin to modify the questions to include risk factors that number drops  - last bullet only 38% believe that most of their students – most not all – will succeed.</a:t>
            </a:r>
          </a:p>
          <a:p>
            <a:r>
              <a:rPr lang="en-US" sz="1100" dirty="0" smtClean="0">
                <a:ea typeface="ＭＳ Ｐゴシック" pitchFamily="34" charset="-128"/>
              </a:rPr>
              <a:t>Continue to explain the data. If asked, this data reflects approximately 800 responses</a:t>
            </a:r>
          </a:p>
          <a:p>
            <a:endParaRPr lang="en-US" sz="1100" dirty="0" smtClean="0">
              <a:ea typeface="ＭＳ Ｐゴシック" pitchFamily="34" charset="-128"/>
            </a:endParaRPr>
          </a:p>
          <a:p>
            <a:r>
              <a:rPr lang="en-US" sz="1100" dirty="0" smtClean="0">
                <a:ea typeface="ＭＳ Ｐゴシック" pitchFamily="34" charset="-128"/>
              </a:rPr>
              <a:t>What this all means is we have a long way to go to ensure all kids are capable of success, NO EXCEPTIONS but we need to begin with the beliefs and practices of adults.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A236B-9A2C-42A5-BACB-53370C45AE72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 </a:t>
            </a:r>
            <a:r>
              <a:rPr lang="en-US" dirty="0" err="1" smtClean="0"/>
              <a:t>coangelo</a:t>
            </a:r>
            <a:r>
              <a:rPr lang="en-US" dirty="0" smtClean="0"/>
              <a:t> Columbine. Students</a:t>
            </a:r>
            <a:r>
              <a:rPr lang="en-US" baseline="0" dirty="0" smtClean="0"/>
              <a:t> that had given up. When did disconnect happen?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FF606-7D5E-4197-A2E6-61C957FE21B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1" y="4344025"/>
            <a:ext cx="5485158" cy="41144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ea typeface="ＭＳ Ｐゴシック" pitchFamily="34" charset="-128"/>
              </a:rPr>
              <a:t>The KAH culture scan has been administered to adults working with youth and this is what the aggregate results are telling us – </a:t>
            </a:r>
          </a:p>
          <a:p>
            <a:r>
              <a:rPr lang="en-US" sz="1100" dirty="0" smtClean="0">
                <a:ea typeface="ＭＳ Ｐゴシック" pitchFamily="34" charset="-128"/>
              </a:rPr>
              <a:t>Only 53% of the adults surveyed can circle a 10. Slightly more than half say they believe in all kids no exceptions and when you begin to modify the questions to include risk factors that number drops  - last bullet only 38% believe that most of their students – most not all – will succeed.</a:t>
            </a:r>
          </a:p>
          <a:p>
            <a:r>
              <a:rPr lang="en-US" sz="1100" dirty="0" smtClean="0">
                <a:ea typeface="ＭＳ Ｐゴシック" pitchFamily="34" charset="-128"/>
              </a:rPr>
              <a:t>Continue to explain the data. If asked, this data reflects approximately 800 responses</a:t>
            </a:r>
          </a:p>
          <a:p>
            <a:endParaRPr lang="en-US" sz="1100" dirty="0" smtClean="0">
              <a:ea typeface="ＭＳ Ｐゴシック" pitchFamily="34" charset="-128"/>
            </a:endParaRPr>
          </a:p>
          <a:p>
            <a:r>
              <a:rPr lang="en-US" sz="1100" dirty="0" smtClean="0">
                <a:ea typeface="ＭＳ Ｐゴシック" pitchFamily="34" charset="-128"/>
              </a:rPr>
              <a:t>What this all means is we have a long way to go to ensure all kids are capable of success, NO EXCEPTIONS but we need to begin with the beliefs and practices of adults.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A236B-9A2C-42A5-BACB-53370C45AE72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meaningful &amp; sustainable relationships are part of the literature why don’t</a:t>
            </a:r>
            <a:r>
              <a:rPr lang="en-US" baseline="0" dirty="0" smtClean="0"/>
              <a:t> we measure them? How do you know? What does the current research show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D6C49-7D11-4A0C-B7CF-DC993F2F00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6ED5-903A-4104-AE51-9DFC69CF80FF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4AD56-EE85-4239-9816-9610575DD1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63DF-F649-4318-A3EA-454FA7522D66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FD6BC-72AE-41C2-B7DD-38B30FD3D4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49FE-9122-4EA6-8BB8-54CCDA8AB198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49029-6C7D-4B22-AC45-87643F924D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90BC-7D23-4F05-BBB5-F2FFB8154B5A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A948E-1A7B-430E-A654-CA5B1EF81C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A094-1190-4F4E-BF66-9469351F963A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B23E0-14DD-480C-BD0D-86CD7EFB3F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9A14-4036-4E16-837A-6D827C29880C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96F1F-6277-4642-B210-F466EE0B26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ED45-80DC-4A8D-A950-0A2C92F74D66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FFD78-EEDE-4592-BCE7-8B281062A6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5A47-EE5E-4A9D-9CEF-827286D99AF7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0A6B8-BC77-4AA3-B229-EC39FEFB51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1257-59A2-4C46-90E5-60B7318D4436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835FC-00FA-4225-993C-17296B1F62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DCFB-4CC0-44E5-ADE1-2A2FE38E2CF6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0C7FB-A3CD-4FBC-BF57-FAA3425021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5FFE-D7D3-4012-AF27-4739F1AB9CD3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28490-CB4F-4D51-97BE-CB13077E8C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28964-6BF0-40B1-BB24-2D258ED0E8BD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25EDB08A-6837-4522-91C1-A1D671F9D8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wsp.informz.net/z/cjUucD9taT00MDM4NDYzJnA9MSZ1PTEwMDM2Njg2MDYmbGk9MjI5NTE2MzU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Kids at Hop</a:t>
            </a:r>
          </a:p>
        </p:txBody>
      </p:sp>
      <p:pic>
        <p:nvPicPr>
          <p:cNvPr id="3075" name="Picture 5" descr="Believed &amp; Practiced Here 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0"/>
            <a:ext cx="473075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09600" y="4114800"/>
            <a:ext cx="7543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	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738" y="1531938"/>
            <a:ext cx="6710362" cy="41957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200" b="1" i="1" dirty="0"/>
              <a:t>The ability to visit your future-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bg1"/>
                </a:solidFill>
              </a:rPr>
              <a:t> 	</a:t>
            </a:r>
            <a:r>
              <a:rPr lang="en-US" sz="3900" b="1" i="1" dirty="0" smtClean="0">
                <a:solidFill>
                  <a:srgbClr val="FFC000"/>
                </a:solidFill>
              </a:rPr>
              <a:t>home &amp; family; education &amp; career; community &amp; service; hobbies &amp; recreation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i="1" dirty="0"/>
              <a:t>  </a:t>
            </a:r>
            <a:r>
              <a:rPr lang="en-US" sz="5600" b="1" i="1" dirty="0"/>
              <a:t>return to the present and prepare yourself for the </a:t>
            </a:r>
            <a:r>
              <a:rPr lang="en-US" sz="5600" b="1" i="1" dirty="0" smtClean="0"/>
              <a:t>journey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100" b="1" i="1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100" b="1" i="1" dirty="0"/>
          </a:p>
        </p:txBody>
      </p:sp>
      <p:pic>
        <p:nvPicPr>
          <p:cNvPr id="14340" name="Picture 14" descr="Logo_KAH_Transparent (2)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550" y="5530850"/>
            <a:ext cx="74453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98" y="-542533"/>
            <a:ext cx="8277113" cy="827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85" y="265816"/>
            <a:ext cx="8845205" cy="88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 is a Learned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685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It is not a feeling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209800"/>
            <a:ext cx="2789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…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but a strategy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114800"/>
            <a:ext cx="449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It is not wishful thinking</a:t>
            </a: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…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33400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…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but a science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8326908" cy="140053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  <a:hlinkClick r:id="rId3"/>
              </a:rPr>
              <a:t>Leading with Hope</a:t>
            </a:r>
            <a:r>
              <a:rPr lang="en-US" dirty="0" smtClean="0"/>
              <a:t> | Dr. Shane Lopez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75843" cy="419548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/>
              <a:t>		</a:t>
            </a:r>
            <a:r>
              <a:rPr lang="en-US" sz="5100" b="1" dirty="0" smtClean="0"/>
              <a:t>Hope | </a:t>
            </a:r>
            <a:r>
              <a:rPr lang="en-US" sz="5100" b="1" dirty="0" smtClean="0">
                <a:solidFill>
                  <a:srgbClr val="FFFF00"/>
                </a:solidFill>
              </a:rPr>
              <a:t>The ideas and energy we have for the future</a:t>
            </a:r>
            <a:r>
              <a:rPr lang="en-US" sz="5100" b="1" dirty="0" smtClean="0"/>
              <a:t>:</a:t>
            </a:r>
            <a:r>
              <a:rPr lang="en-US" sz="5100" dirty="0" smtClean="0"/>
              <a:t>   </a:t>
            </a:r>
          </a:p>
          <a:p>
            <a:pPr>
              <a:buNone/>
            </a:pPr>
            <a:r>
              <a:rPr lang="en-US" sz="5100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400" b="1" dirty="0" smtClean="0"/>
              <a:t>Hope drives effort, academic achievement, credits earned, and retention of students of all ages.</a:t>
            </a:r>
          </a:p>
          <a:p>
            <a:pPr>
              <a:buNone/>
            </a:pPr>
            <a:endParaRPr lang="en-US" sz="3800" b="1" dirty="0" smtClean="0"/>
          </a:p>
          <a:p>
            <a:r>
              <a:rPr lang="en-US" sz="4400" b="1" dirty="0" smtClean="0">
                <a:solidFill>
                  <a:srgbClr val="FFFF00"/>
                </a:solidFill>
              </a:rPr>
              <a:t>Hope is more predictive of academic success than traditional measures</a:t>
            </a:r>
          </a:p>
          <a:p>
            <a:pPr>
              <a:buNone/>
            </a:pPr>
            <a:endParaRPr lang="en-US" sz="3800" b="1" dirty="0" smtClean="0">
              <a:solidFill>
                <a:srgbClr val="FFFF00"/>
              </a:solidFill>
            </a:endParaRPr>
          </a:p>
          <a:p>
            <a:r>
              <a:rPr lang="en-US" sz="4400" b="1" dirty="0" smtClean="0"/>
              <a:t>Hope items correlate positively with academic achievement and predict academic success in college better than high school GPA and ACT/SAT.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1172" y="617973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Gallup &amp; Strengths Institute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Einstein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021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62468" name="Picture 2" descr="C:\Users\Rick Miller\Desktop\imagesCA2HU82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0924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3733800" y="1447800"/>
            <a:ext cx="4876800" cy="3962400"/>
          </a:xfrm>
          <a:prstGeom prst="wedgeEllipseCallout">
            <a:avLst>
              <a:gd name="adj1" fmla="val -72925"/>
              <a:gd name="adj2" fmla="val -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/>
              <a:t>We can't solve </a:t>
            </a:r>
            <a:r>
              <a:rPr lang="en-US" sz="3200" b="1" i="1" dirty="0" smtClean="0"/>
              <a:t>today's problems </a:t>
            </a:r>
            <a:r>
              <a:rPr lang="en-US" sz="3200" b="1" i="1" dirty="0"/>
              <a:t>by using the same kind of thinking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/>
              <a:t>we used when we created them.</a:t>
            </a:r>
            <a:endParaRPr lang="en-US" sz="3200" i="1" dirty="0"/>
          </a:p>
        </p:txBody>
      </p:sp>
      <p:pic>
        <p:nvPicPr>
          <p:cNvPr id="62470" name="Picture 14" descr="Logo_KAH_Transparent (2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562600"/>
            <a:ext cx="107473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Truth # 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Children/youth succeed when they are surrounded by adults who believe they can succeed, NO EXCEPTIONS!</a:t>
            </a:r>
          </a:p>
        </p:txBody>
      </p:sp>
      <p:pic>
        <p:nvPicPr>
          <p:cNvPr id="26628" name="Picture 14" descr="Logo_KAH_Transparent (2)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14950"/>
            <a:ext cx="106838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914272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adults working with kids are telling us…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275" y="2053895"/>
            <a:ext cx="8229600" cy="3379343"/>
          </a:xfrm>
        </p:spPr>
        <p:txBody>
          <a:bodyPr rtlCol="0">
            <a:normAutofit/>
          </a:bodyPr>
          <a:lstStyle/>
          <a:p>
            <a:pPr marL="365709" indent="-255996" defTabSz="91427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53% believe all children can succeed no matter what</a:t>
            </a:r>
          </a:p>
          <a:p>
            <a:pPr marL="365709" indent="-255996" defTabSz="91427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13% believe their colleagues also believe all children can succeed no matter what</a:t>
            </a:r>
          </a:p>
          <a:p>
            <a:pPr marL="365709" indent="-255996" defTabSz="91427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5% believe parents and the community believe all children can succeed no matter what</a:t>
            </a:r>
          </a:p>
        </p:txBody>
      </p:sp>
      <p:pic>
        <p:nvPicPr>
          <p:cNvPr id="21508" name="Picture 14" descr="Logo_KAH_Transparent (2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8397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2086" y="6123060"/>
            <a:ext cx="37965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09" indent="-255996" algn="r" defTabSz="914272">
              <a:lnSpc>
                <a:spcPct val="120000"/>
              </a:lnSpc>
              <a:buClr>
                <a:schemeClr val="accent3"/>
              </a:buClr>
              <a:defRPr/>
            </a:pPr>
            <a:r>
              <a:rPr lang="en-US" dirty="0" smtClean="0"/>
              <a:t>Kids at Hope Culture Scan Survey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Truth # II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229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Children/youth succeed when they have meaningful and sustainable relationships with caring adults</a:t>
            </a:r>
          </a:p>
        </p:txBody>
      </p:sp>
      <p:pic>
        <p:nvPicPr>
          <p:cNvPr id="33796" name="Picture 14" descr="Logo_KAH_Transparent (2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473700"/>
            <a:ext cx="99218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914272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adults working with kids are telling us…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1337892"/>
          </a:xfrm>
        </p:spPr>
        <p:txBody>
          <a:bodyPr rtlCol="0">
            <a:normAutofit fontScale="92500" lnSpcReduction="20000"/>
          </a:bodyPr>
          <a:lstStyle/>
          <a:p>
            <a:pPr marL="365709" indent="-255996" defTabSz="914272">
              <a:lnSpc>
                <a:spcPct val="120000"/>
              </a:lnSpc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50% believe it is a priority in their school that children have a meaningful relationship with the adults on  campus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1508" name="Picture 14" descr="Logo_KAH_Transparent (2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8397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44276" y="6156509"/>
            <a:ext cx="37965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09" indent="-255996" algn="r" defTabSz="914272">
              <a:lnSpc>
                <a:spcPct val="120000"/>
              </a:lnSpc>
              <a:buClr>
                <a:schemeClr val="accent3"/>
              </a:buClr>
              <a:defRPr/>
            </a:pPr>
            <a:r>
              <a:rPr lang="en-US" dirty="0" smtClean="0"/>
              <a:t>Kids at Hope Culture Scan Survey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smtClean="0">
                <a:latin typeface="Helvetica" pitchFamily="-106" charset="0"/>
              </a:rPr>
              <a:t>ACES Tracking</a:t>
            </a:r>
          </a:p>
        </p:txBody>
      </p:sp>
      <p:pic>
        <p:nvPicPr>
          <p:cNvPr id="44035" name="Picture 7" descr="ac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1" y="381000"/>
            <a:ext cx="873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114"/>
          <p:cNvSpPr txBox="1">
            <a:spLocks/>
          </p:cNvSpPr>
          <p:nvPr/>
        </p:nvSpPr>
        <p:spPr bwMode="auto">
          <a:xfrm>
            <a:off x="3699707" y="4234934"/>
            <a:ext cx="281788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-106" charset="0"/>
              </a:rPr>
              <a:t>On-line ACES Tracking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Universal Truth # III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Children/youth succeed when they can articulate their future in more than one destination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algn="ctr" eaLnBrk="1" hangingPunct="1">
              <a:buFontTx/>
              <a:buNone/>
              <a:defRPr/>
            </a:pPr>
            <a:r>
              <a:rPr lang="en-US" altLang="en-US" i="1" dirty="0" smtClean="0"/>
              <a:t>Being able to visualize a future is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i="1" dirty="0" smtClean="0"/>
              <a:t>“mental time travel”  and that creates  hope.</a:t>
            </a:r>
          </a:p>
          <a:p>
            <a:pPr eaLnBrk="1" hangingPunct="1">
              <a:defRPr/>
            </a:pPr>
            <a:endParaRPr lang="en-US" altLang="en-US" i="1" dirty="0" smtClean="0"/>
          </a:p>
          <a:p>
            <a:pPr eaLnBrk="1" hangingPunct="1">
              <a:buFontTx/>
              <a:buNone/>
              <a:defRPr/>
            </a:pPr>
            <a:endParaRPr lang="en-US" altLang="en-US" dirty="0" smtClean="0"/>
          </a:p>
          <a:p>
            <a:pPr algn="ctr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38916" name="Picture 14" descr="Logo_KAH_Transparent (2)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715000"/>
            <a:ext cx="8397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18122</TotalTime>
  <Words>566</Words>
  <Application>Microsoft Office PowerPoint</Application>
  <PresentationFormat>On-screen Show (4:3)</PresentationFormat>
  <Paragraphs>63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Kids at Hop</vt:lpstr>
      <vt:lpstr>Leading with Hope | Dr. Shane Lopez </vt:lpstr>
      <vt:lpstr>Professor Einstein</vt:lpstr>
      <vt:lpstr>Universal Truth # I</vt:lpstr>
      <vt:lpstr>What adults working with kids are telling us…</vt:lpstr>
      <vt:lpstr>Universal Truth # II</vt:lpstr>
      <vt:lpstr>What adults working with kids are telling us…</vt:lpstr>
      <vt:lpstr>ACES Tracking</vt:lpstr>
      <vt:lpstr> Universal Truth # III</vt:lpstr>
      <vt:lpstr>HOPE</vt:lpstr>
      <vt:lpstr>Slide 11</vt:lpstr>
      <vt:lpstr>Slide 12</vt:lpstr>
      <vt:lpstr>Hope is a Learned Skill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at Hop</dc:title>
  <dc:creator>Rick Miller</dc:creator>
  <cp:lastModifiedBy>Steilacoom</cp:lastModifiedBy>
  <cp:revision>471</cp:revision>
  <dcterms:created xsi:type="dcterms:W3CDTF">2014-09-12T19:03:44Z</dcterms:created>
  <dcterms:modified xsi:type="dcterms:W3CDTF">2017-03-01T15:51:57Z</dcterms:modified>
</cp:coreProperties>
</file>